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60" r:id="rId6"/>
    <p:sldId id="261" r:id="rId7"/>
    <p:sldId id="262" r:id="rId8"/>
    <p:sldId id="263" r:id="rId9"/>
    <p:sldId id="264" r:id="rId1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86" autoAdjust="0"/>
  </p:normalViewPr>
  <p:slideViewPr>
    <p:cSldViewPr>
      <p:cViewPr>
        <p:scale>
          <a:sx n="100" d="100"/>
          <a:sy n="100" d="100"/>
        </p:scale>
        <p:origin x="-78" y="20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3079" name="Picture 7"/>
          <p:cNvPicPr>
            <a:picLocks noChangeAspect="1" noChangeArrowheads="1"/>
          </p:cNvPicPr>
          <p:nvPr/>
        </p:nvPicPr>
        <p:blipFill>
          <a:blip r:embed="rId2" cstate="print"/>
          <a:srcRect/>
          <a:stretch>
            <a:fillRect/>
          </a:stretch>
        </p:blipFill>
        <p:spPr bwMode="ltGray">
          <a:xfrm>
            <a:off x="0" y="0"/>
            <a:ext cx="9145588" cy="6859588"/>
          </a:xfrm>
          <a:prstGeom prst="rect">
            <a:avLst/>
          </a:prstGeom>
          <a:noFill/>
        </p:spPr>
      </p:pic>
      <p:sp>
        <p:nvSpPr>
          <p:cNvPr id="3074" name="Rectangle 2"/>
          <p:cNvSpPr>
            <a:spLocks noGrp="1" noChangeArrowheads="1"/>
          </p:cNvSpPr>
          <p:nvPr>
            <p:ph type="ctrTitle"/>
          </p:nvPr>
        </p:nvSpPr>
        <p:spPr>
          <a:xfrm>
            <a:off x="685800" y="2130425"/>
            <a:ext cx="7772400" cy="1470025"/>
          </a:xfrm>
        </p:spPr>
        <p:txBody>
          <a:bodyPr/>
          <a:lstStyle>
            <a:lvl1pPr>
              <a:defRPr/>
            </a:lvl1pPr>
          </a:lstStyle>
          <a:p>
            <a:r>
              <a:rPr lang="el-GR" smtClean="0"/>
              <a:t>Kλικ για επεξεργασία του τίτλου</a:t>
            </a:r>
            <a:endParaRPr 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l-GR" smtClean="0"/>
              <a:t>Κάντε κλικ για να επεξεργαστείτε τον υπότιτλο του υποδείγματος</a:t>
            </a:r>
            <a:endParaRPr lang="en-US"/>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A993EFD6-99E4-4B74-8E7B-351105F5EC88}"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FF127217-C779-4456-A382-E582C1FD8C7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838200"/>
            <a:ext cx="2057400" cy="5287963"/>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457200" y="838200"/>
            <a:ext cx="6019800" cy="5287963"/>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9FC48A33-72DC-43FC-80C6-F6B782FAB0B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F266DF54-4674-460D-A94C-20303EC5A1A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722313" y="4406900"/>
            <a:ext cx="7772400" cy="1362075"/>
          </a:xfrm>
        </p:spPr>
        <p:txBody>
          <a:bodyPr anchor="t"/>
          <a:lstStyle>
            <a:lvl1pPr algn="l">
              <a:defRPr sz="40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lvl1pPr>
              <a:defRPr/>
            </a:lvl1pPr>
          </a:lstStyle>
          <a:p>
            <a:endParaRPr lang="en-US"/>
          </a:p>
        </p:txBody>
      </p:sp>
      <p:sp>
        <p:nvSpPr>
          <p:cNvPr id="5" name="4 - Θέση υποσέλιδου"/>
          <p:cNvSpPr>
            <a:spLocks noGrp="1"/>
          </p:cNvSpPr>
          <p:nvPr>
            <p:ph type="ftr" sz="quarter" idx="11"/>
          </p:nvPr>
        </p:nvSpPr>
        <p:spPr/>
        <p:txBody>
          <a:bodyPr/>
          <a:lstStyle>
            <a:lvl1pPr>
              <a:defRPr/>
            </a:lvl1pPr>
          </a:lstStyle>
          <a:p>
            <a:endParaRPr lang="en-US"/>
          </a:p>
        </p:txBody>
      </p:sp>
      <p:sp>
        <p:nvSpPr>
          <p:cNvPr id="6" name="5 - Θέση αριθμού διαφάνειας"/>
          <p:cNvSpPr>
            <a:spLocks noGrp="1"/>
          </p:cNvSpPr>
          <p:nvPr>
            <p:ph type="sldNum" sz="quarter" idx="12"/>
          </p:nvPr>
        </p:nvSpPr>
        <p:spPr/>
        <p:txBody>
          <a:bodyPr/>
          <a:lstStyle>
            <a:lvl1pPr>
              <a:defRPr/>
            </a:lvl1pPr>
          </a:lstStyle>
          <a:p>
            <a:fld id="{9A92E69B-9638-4B01-B959-4179D7085843}"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609600" y="2057400"/>
            <a:ext cx="3886200" cy="4068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4648200" y="2057400"/>
            <a:ext cx="3886200" cy="4068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lvl1pPr>
              <a:defRPr/>
            </a:lvl1pPr>
          </a:lstStyle>
          <a:p>
            <a:endParaRPr lang="en-US"/>
          </a:p>
        </p:txBody>
      </p:sp>
      <p:sp>
        <p:nvSpPr>
          <p:cNvPr id="6" name="5 - Θέση υποσέλιδου"/>
          <p:cNvSpPr>
            <a:spLocks noGrp="1"/>
          </p:cNvSpPr>
          <p:nvPr>
            <p:ph type="ftr" sz="quarter" idx="11"/>
          </p:nvPr>
        </p:nvSpPr>
        <p:spPr/>
        <p:txBody>
          <a:bodyPr/>
          <a:lstStyle>
            <a:lvl1pPr>
              <a:defRPr/>
            </a:lvl1pPr>
          </a:lstStyle>
          <a:p>
            <a:endParaRPr lang="en-US"/>
          </a:p>
        </p:txBody>
      </p:sp>
      <p:sp>
        <p:nvSpPr>
          <p:cNvPr id="7" name="6 - Θέση αριθμού διαφάνειας"/>
          <p:cNvSpPr>
            <a:spLocks noGrp="1"/>
          </p:cNvSpPr>
          <p:nvPr>
            <p:ph type="sldNum" sz="quarter" idx="12"/>
          </p:nvPr>
        </p:nvSpPr>
        <p:spPr/>
        <p:txBody>
          <a:bodyPr/>
          <a:lstStyle>
            <a:lvl1pPr>
              <a:defRPr/>
            </a:lvl1pPr>
          </a:lstStyle>
          <a:p>
            <a:fld id="{7A39EE47-D769-411F-B88E-24D3D154181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8229600" cy="1143000"/>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lvl1pPr>
              <a:defRPr/>
            </a:lvl1pPr>
          </a:lstStyle>
          <a:p>
            <a:endParaRPr lang="en-US"/>
          </a:p>
        </p:txBody>
      </p:sp>
      <p:sp>
        <p:nvSpPr>
          <p:cNvPr id="8" name="7 - Θέση υποσέλιδου"/>
          <p:cNvSpPr>
            <a:spLocks noGrp="1"/>
          </p:cNvSpPr>
          <p:nvPr>
            <p:ph type="ftr" sz="quarter" idx="11"/>
          </p:nvPr>
        </p:nvSpPr>
        <p:spPr/>
        <p:txBody>
          <a:bodyPr/>
          <a:lstStyle>
            <a:lvl1pPr>
              <a:defRPr/>
            </a:lvl1pPr>
          </a:lstStyle>
          <a:p>
            <a:endParaRPr lang="en-US"/>
          </a:p>
        </p:txBody>
      </p:sp>
      <p:sp>
        <p:nvSpPr>
          <p:cNvPr id="9" name="8 - Θέση αριθμού διαφάνειας"/>
          <p:cNvSpPr>
            <a:spLocks noGrp="1"/>
          </p:cNvSpPr>
          <p:nvPr>
            <p:ph type="sldNum" sz="quarter" idx="12"/>
          </p:nvPr>
        </p:nvSpPr>
        <p:spPr/>
        <p:txBody>
          <a:bodyPr/>
          <a:lstStyle>
            <a:lvl1pPr>
              <a:defRPr/>
            </a:lvl1pPr>
          </a:lstStyle>
          <a:p>
            <a:fld id="{CFED695D-A82C-410E-BD54-AB2870120C3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lvl1pPr>
              <a:defRPr/>
            </a:lvl1pPr>
          </a:lstStyle>
          <a:p>
            <a:endParaRPr lang="en-US"/>
          </a:p>
        </p:txBody>
      </p:sp>
      <p:sp>
        <p:nvSpPr>
          <p:cNvPr id="4" name="3 - Θέση υποσέλιδου"/>
          <p:cNvSpPr>
            <a:spLocks noGrp="1"/>
          </p:cNvSpPr>
          <p:nvPr>
            <p:ph type="ftr" sz="quarter" idx="11"/>
          </p:nvPr>
        </p:nvSpPr>
        <p:spPr/>
        <p:txBody>
          <a:bodyPr/>
          <a:lstStyle>
            <a:lvl1pPr>
              <a:defRPr/>
            </a:lvl1pPr>
          </a:lstStyle>
          <a:p>
            <a:endParaRPr lang="en-US"/>
          </a:p>
        </p:txBody>
      </p:sp>
      <p:sp>
        <p:nvSpPr>
          <p:cNvPr id="5" name="4 - Θέση αριθμού διαφάνειας"/>
          <p:cNvSpPr>
            <a:spLocks noGrp="1"/>
          </p:cNvSpPr>
          <p:nvPr>
            <p:ph type="sldNum" sz="quarter" idx="12"/>
          </p:nvPr>
        </p:nvSpPr>
        <p:spPr/>
        <p:txBody>
          <a:bodyPr/>
          <a:lstStyle>
            <a:lvl1pPr>
              <a:defRPr/>
            </a:lvl1pPr>
          </a:lstStyle>
          <a:p>
            <a:fld id="{814A55FB-3994-4B50-B121-82874FAFD82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lvl1pPr>
              <a:defRPr/>
            </a:lvl1pPr>
          </a:lstStyle>
          <a:p>
            <a:endParaRPr lang="en-US"/>
          </a:p>
        </p:txBody>
      </p:sp>
      <p:sp>
        <p:nvSpPr>
          <p:cNvPr id="3" name="2 - Θέση υποσέλιδου"/>
          <p:cNvSpPr>
            <a:spLocks noGrp="1"/>
          </p:cNvSpPr>
          <p:nvPr>
            <p:ph type="ftr" sz="quarter" idx="11"/>
          </p:nvPr>
        </p:nvSpPr>
        <p:spPr/>
        <p:txBody>
          <a:bodyPr/>
          <a:lstStyle>
            <a:lvl1pPr>
              <a:defRPr/>
            </a:lvl1pPr>
          </a:lstStyle>
          <a:p>
            <a:endParaRPr lang="en-US"/>
          </a:p>
        </p:txBody>
      </p:sp>
      <p:sp>
        <p:nvSpPr>
          <p:cNvPr id="4" name="3 - Θέση αριθμού διαφάνειας"/>
          <p:cNvSpPr>
            <a:spLocks noGrp="1"/>
          </p:cNvSpPr>
          <p:nvPr>
            <p:ph type="sldNum" sz="quarter" idx="12"/>
          </p:nvPr>
        </p:nvSpPr>
        <p:spPr/>
        <p:txBody>
          <a:bodyPr/>
          <a:lstStyle>
            <a:lvl1pPr>
              <a:defRPr/>
            </a:lvl1pPr>
          </a:lstStyle>
          <a:p>
            <a:fld id="{9F41745C-FDAC-43E0-9347-1DC7FFCFD0CE}"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3008313" cy="1162050"/>
          </a:xfrm>
        </p:spPr>
        <p:txBody>
          <a:bodyPr anchor="b"/>
          <a:lstStyle>
            <a:lvl1pPr algn="l">
              <a:defRPr sz="20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lvl1pPr>
              <a:defRPr/>
            </a:lvl1pPr>
          </a:lstStyle>
          <a:p>
            <a:endParaRPr lang="en-US"/>
          </a:p>
        </p:txBody>
      </p:sp>
      <p:sp>
        <p:nvSpPr>
          <p:cNvPr id="6" name="5 - Θέση υποσέλιδου"/>
          <p:cNvSpPr>
            <a:spLocks noGrp="1"/>
          </p:cNvSpPr>
          <p:nvPr>
            <p:ph type="ftr" sz="quarter" idx="11"/>
          </p:nvPr>
        </p:nvSpPr>
        <p:spPr/>
        <p:txBody>
          <a:bodyPr/>
          <a:lstStyle>
            <a:lvl1pPr>
              <a:defRPr/>
            </a:lvl1pPr>
          </a:lstStyle>
          <a:p>
            <a:endParaRPr lang="en-US"/>
          </a:p>
        </p:txBody>
      </p:sp>
      <p:sp>
        <p:nvSpPr>
          <p:cNvPr id="7" name="6 - Θέση αριθμού διαφάνειας"/>
          <p:cNvSpPr>
            <a:spLocks noGrp="1"/>
          </p:cNvSpPr>
          <p:nvPr>
            <p:ph type="sldNum" sz="quarter" idx="12"/>
          </p:nvPr>
        </p:nvSpPr>
        <p:spPr/>
        <p:txBody>
          <a:bodyPr/>
          <a:lstStyle>
            <a:lvl1pPr>
              <a:defRPr/>
            </a:lvl1pPr>
          </a:lstStyle>
          <a:p>
            <a:fld id="{932E422E-7EF9-41B3-907F-55F4539C922F}"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1792288" y="4800600"/>
            <a:ext cx="5486400" cy="566738"/>
          </a:xfrm>
        </p:spPr>
        <p:txBody>
          <a:bodyPr anchor="b"/>
          <a:lstStyle>
            <a:lvl1pPr algn="l">
              <a:defRPr sz="20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μια εικόνα</a:t>
            </a:r>
            <a:endParaRPr lang="el-GR"/>
          </a:p>
        </p:txBody>
      </p:sp>
      <p:sp>
        <p:nvSpPr>
          <p:cNvPr id="4" name="3 - Θέση κειμένου"/>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lvl1pPr>
              <a:defRPr/>
            </a:lvl1pPr>
          </a:lstStyle>
          <a:p>
            <a:endParaRPr lang="en-US"/>
          </a:p>
        </p:txBody>
      </p:sp>
      <p:sp>
        <p:nvSpPr>
          <p:cNvPr id="6" name="5 - Θέση υποσέλιδου"/>
          <p:cNvSpPr>
            <a:spLocks noGrp="1"/>
          </p:cNvSpPr>
          <p:nvPr>
            <p:ph type="ftr" sz="quarter" idx="11"/>
          </p:nvPr>
        </p:nvSpPr>
        <p:spPr/>
        <p:txBody>
          <a:bodyPr/>
          <a:lstStyle>
            <a:lvl1pPr>
              <a:defRPr/>
            </a:lvl1pPr>
          </a:lstStyle>
          <a:p>
            <a:endParaRPr lang="en-US"/>
          </a:p>
        </p:txBody>
      </p:sp>
      <p:sp>
        <p:nvSpPr>
          <p:cNvPr id="7" name="6 - Θέση αριθμού διαφάνειας"/>
          <p:cNvSpPr>
            <a:spLocks noGrp="1"/>
          </p:cNvSpPr>
          <p:nvPr>
            <p:ph type="sldNum" sz="quarter" idx="12"/>
          </p:nvPr>
        </p:nvSpPr>
        <p:spPr/>
        <p:txBody>
          <a:bodyPr/>
          <a:lstStyle>
            <a:lvl1pPr>
              <a:defRPr/>
            </a:lvl1pPr>
          </a:lstStyle>
          <a:p>
            <a:fld id="{0BD13409-0B8E-437B-9433-1A91AE851D0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cstate="print"/>
          <a:srcRect/>
          <a:stretch>
            <a:fillRect/>
          </a:stretch>
        </p:blipFill>
        <p:spPr bwMode="ltGray">
          <a:xfrm>
            <a:off x="0" y="0"/>
            <a:ext cx="9145588" cy="6859588"/>
          </a:xfrm>
          <a:prstGeom prst="rect">
            <a:avLst/>
          </a:prstGeom>
          <a:noFill/>
        </p:spPr>
      </p:pic>
      <p:sp>
        <p:nvSpPr>
          <p:cNvPr id="1026" name="Rectangle 2"/>
          <p:cNvSpPr>
            <a:spLocks noGrp="1" noChangeArrowheads="1"/>
          </p:cNvSpPr>
          <p:nvPr>
            <p:ph type="title"/>
          </p:nvPr>
        </p:nvSpPr>
        <p:spPr bwMode="auto">
          <a:xfrm>
            <a:off x="457200" y="8382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l-GR" smtClean="0"/>
              <a:t>Kλικ για επεξεργασία του τίτλου</a:t>
            </a:r>
            <a:endParaRPr lang="en-US" smtClean="0"/>
          </a:p>
        </p:txBody>
      </p:sp>
      <p:sp>
        <p:nvSpPr>
          <p:cNvPr id="1027" name="Rectangle 3"/>
          <p:cNvSpPr>
            <a:spLocks noGrp="1" noChangeArrowheads="1"/>
          </p:cNvSpPr>
          <p:nvPr>
            <p:ph type="body" idx="1"/>
          </p:nvPr>
        </p:nvSpPr>
        <p:spPr bwMode="auto">
          <a:xfrm>
            <a:off x="609600" y="2057400"/>
            <a:ext cx="7924800" cy="4068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defRPr>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defRPr>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mn-lt"/>
              </a:defRPr>
            </a:lvl1pPr>
          </a:lstStyle>
          <a:p>
            <a:fld id="{99FDC7DE-14FB-4423-9983-A06EB94113C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Garamond" pitchFamily="18" charset="0"/>
        </a:defRPr>
      </a:lvl2pPr>
      <a:lvl3pPr algn="ctr" rtl="0" eaLnBrk="1" fontAlgn="base" hangingPunct="1">
        <a:spcBef>
          <a:spcPct val="0"/>
        </a:spcBef>
        <a:spcAft>
          <a:spcPct val="0"/>
        </a:spcAft>
        <a:defRPr sz="4400">
          <a:solidFill>
            <a:schemeClr val="tx2"/>
          </a:solidFill>
          <a:latin typeface="Garamond" pitchFamily="18" charset="0"/>
        </a:defRPr>
      </a:lvl3pPr>
      <a:lvl4pPr algn="ctr" rtl="0" eaLnBrk="1" fontAlgn="base" hangingPunct="1">
        <a:spcBef>
          <a:spcPct val="0"/>
        </a:spcBef>
        <a:spcAft>
          <a:spcPct val="0"/>
        </a:spcAft>
        <a:defRPr sz="4400">
          <a:solidFill>
            <a:schemeClr val="tx2"/>
          </a:solidFill>
          <a:latin typeface="Garamond" pitchFamily="18" charset="0"/>
        </a:defRPr>
      </a:lvl4pPr>
      <a:lvl5pPr algn="ctr" rtl="0" eaLnBrk="1" fontAlgn="base" hangingPunct="1">
        <a:spcBef>
          <a:spcPct val="0"/>
        </a:spcBef>
        <a:spcAft>
          <a:spcPct val="0"/>
        </a:spcAft>
        <a:defRPr sz="4400">
          <a:solidFill>
            <a:schemeClr val="tx2"/>
          </a:solidFill>
          <a:latin typeface="Garamond" pitchFamily="18" charset="0"/>
        </a:defRPr>
      </a:lvl5pPr>
      <a:lvl6pPr marL="457200" algn="ctr" rtl="0" eaLnBrk="1" fontAlgn="base" hangingPunct="1">
        <a:spcBef>
          <a:spcPct val="0"/>
        </a:spcBef>
        <a:spcAft>
          <a:spcPct val="0"/>
        </a:spcAft>
        <a:defRPr sz="4400">
          <a:solidFill>
            <a:schemeClr val="tx2"/>
          </a:solidFill>
          <a:latin typeface="Garamond" pitchFamily="18" charset="0"/>
        </a:defRPr>
      </a:lvl6pPr>
      <a:lvl7pPr marL="914400" algn="ctr" rtl="0" eaLnBrk="1" fontAlgn="base" hangingPunct="1">
        <a:spcBef>
          <a:spcPct val="0"/>
        </a:spcBef>
        <a:spcAft>
          <a:spcPct val="0"/>
        </a:spcAft>
        <a:defRPr sz="4400">
          <a:solidFill>
            <a:schemeClr val="tx2"/>
          </a:solidFill>
          <a:latin typeface="Garamond" pitchFamily="18" charset="0"/>
        </a:defRPr>
      </a:lvl7pPr>
      <a:lvl8pPr marL="1371600" algn="ctr" rtl="0" eaLnBrk="1" fontAlgn="base" hangingPunct="1">
        <a:spcBef>
          <a:spcPct val="0"/>
        </a:spcBef>
        <a:spcAft>
          <a:spcPct val="0"/>
        </a:spcAft>
        <a:defRPr sz="4400">
          <a:solidFill>
            <a:schemeClr val="tx2"/>
          </a:solidFill>
          <a:latin typeface="Garamond" pitchFamily="18" charset="0"/>
        </a:defRPr>
      </a:lvl8pPr>
      <a:lvl9pPr marL="1828800" algn="ctr" rtl="0" eaLnBrk="1" fontAlgn="base" hangingPunct="1">
        <a:spcBef>
          <a:spcPct val="0"/>
        </a:spcBef>
        <a:spcAft>
          <a:spcPct val="0"/>
        </a:spcAft>
        <a:defRPr sz="4400">
          <a:solidFill>
            <a:schemeClr val="tx2"/>
          </a:solidFill>
          <a:latin typeface="Garamond"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3.wav"/><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4.wav"/><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5.wav"/><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audio" Target="../media/audio3.wav"/><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6.wav"/><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audio" Target="../media/audio7.wav"/><Relationship Id="rId1" Type="http://schemas.openxmlformats.org/officeDocument/2006/relationships/slideLayout" Target="../slideLayouts/slideLayout6.xml"/><Relationship Id="rId4" Type="http://schemas.openxmlformats.org/officeDocument/2006/relationships/image" Target="../media/image1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467544" y="0"/>
            <a:ext cx="7772400" cy="1470025"/>
          </a:xfrm>
        </p:spPr>
        <p:txBody>
          <a:bodyPr/>
          <a:lstStyle/>
          <a:p>
            <a:r>
              <a:rPr lang="en-US" sz="3600" dirty="0" smtClean="0">
                <a:solidFill>
                  <a:srgbClr val="FFFF00"/>
                </a:solidFill>
                <a:latin typeface="Algerian" pitchFamily="82" charset="0"/>
              </a:rPr>
              <a:t>The adventures of </a:t>
            </a:r>
            <a:r>
              <a:rPr lang="en-US" sz="3600" dirty="0" err="1" smtClean="0">
                <a:solidFill>
                  <a:srgbClr val="FFFF00"/>
                </a:solidFill>
                <a:latin typeface="Algerian" pitchFamily="82" charset="0"/>
              </a:rPr>
              <a:t>Cedrick</a:t>
            </a:r>
            <a:r>
              <a:rPr lang="en-US" sz="3600" dirty="0" smtClean="0">
                <a:solidFill>
                  <a:srgbClr val="FFFF00"/>
                </a:solidFill>
                <a:latin typeface="Algerian" pitchFamily="82" charset="0"/>
              </a:rPr>
              <a:t/>
            </a:r>
            <a:br>
              <a:rPr lang="en-US" sz="3600" dirty="0" smtClean="0">
                <a:solidFill>
                  <a:srgbClr val="FFFF00"/>
                </a:solidFill>
                <a:latin typeface="Algerian" pitchFamily="82" charset="0"/>
              </a:rPr>
            </a:br>
            <a:r>
              <a:rPr lang="en-US" sz="3600" dirty="0" smtClean="0">
                <a:solidFill>
                  <a:srgbClr val="FFFF00"/>
                </a:solidFill>
                <a:latin typeface="Algerian" pitchFamily="82" charset="0"/>
              </a:rPr>
              <a:t>the Knight</a:t>
            </a:r>
            <a:endParaRPr lang="el-GR" sz="3600" dirty="0">
              <a:solidFill>
                <a:srgbClr val="FFFF00"/>
              </a:solidFill>
            </a:endParaRPr>
          </a:p>
        </p:txBody>
      </p:sp>
      <p:sp>
        <p:nvSpPr>
          <p:cNvPr id="3" name="2 - Υπότιτλος"/>
          <p:cNvSpPr>
            <a:spLocks noGrp="1"/>
          </p:cNvSpPr>
          <p:nvPr>
            <p:ph type="subTitle" idx="1"/>
          </p:nvPr>
        </p:nvSpPr>
        <p:spPr>
          <a:xfrm>
            <a:off x="1259632" y="4581128"/>
            <a:ext cx="6400800" cy="1752600"/>
          </a:xfrm>
        </p:spPr>
        <p:txBody>
          <a:bodyPr/>
          <a:lstStyle/>
          <a:p>
            <a:r>
              <a:rPr lang="en-US" sz="2200" dirty="0" smtClean="0">
                <a:latin typeface="Agency FB" pitchFamily="34" charset="0"/>
              </a:rPr>
              <a:t>A FANTASTIC STORY ABOYT</a:t>
            </a:r>
          </a:p>
          <a:p>
            <a:r>
              <a:rPr lang="en-US" sz="2200" dirty="0" smtClean="0">
                <a:latin typeface="Agency FB" pitchFamily="34" charset="0"/>
              </a:rPr>
              <a:t>BRAVE PEOPLE.</a:t>
            </a:r>
            <a:endParaRPr lang="el-GR" sz="2200" dirty="0"/>
          </a:p>
        </p:txBody>
      </p:sp>
      <p:pic>
        <p:nvPicPr>
          <p:cNvPr id="6146" name="Picture 2" descr="http://www.lutherhigh.org/documents/about/publications/clipart/Knight%20-%20gif.gif"/>
          <p:cNvPicPr>
            <a:picLocks noChangeAspect="1" noChangeArrowheads="1"/>
          </p:cNvPicPr>
          <p:nvPr/>
        </p:nvPicPr>
        <p:blipFill>
          <a:blip r:embed="rId3" cstate="print"/>
          <a:srcRect/>
          <a:stretch>
            <a:fillRect/>
          </a:stretch>
        </p:blipFill>
        <p:spPr bwMode="auto">
          <a:xfrm>
            <a:off x="2339752" y="1484784"/>
            <a:ext cx="3888432" cy="2847085"/>
          </a:xfrm>
          <a:prstGeom prst="rect">
            <a:avLst/>
          </a:prstGeom>
          <a:noFill/>
        </p:spPr>
      </p:pic>
    </p:spTree>
  </p:cSld>
  <p:clrMapOvr>
    <a:masterClrMapping/>
  </p:clrMapOvr>
  <p:transition spd="slow">
    <p:split orient="vert"/>
    <p:sndAc>
      <p:stSnd>
        <p:snd r:embed="rId2"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788024" y="764704"/>
            <a:ext cx="3909120" cy="6093296"/>
          </a:xfrm>
        </p:spPr>
        <p:txBody>
          <a:bodyPr/>
          <a:lstStyle/>
          <a:p>
            <a:r>
              <a:rPr lang="en-US" sz="2400" dirty="0" smtClean="0">
                <a:latin typeface="Arial" pitchFamily="34" charset="0"/>
                <a:cs typeface="Arial" pitchFamily="34" charset="0"/>
              </a:rPr>
              <a:t>Once upon a time there was a brave knight who </a:t>
            </a:r>
            <a:r>
              <a:rPr lang="en-US" sz="2400" dirty="0" smtClean="0">
                <a:latin typeface="Arial" pitchFamily="34" charset="0"/>
                <a:cs typeface="Arial" pitchFamily="34" charset="0"/>
              </a:rPr>
              <a:t>was called </a:t>
            </a:r>
            <a:r>
              <a:rPr lang="en-US" sz="2400" dirty="0" err="1" smtClean="0">
                <a:latin typeface="Arial" pitchFamily="34" charset="0"/>
                <a:cs typeface="Arial" pitchFamily="34" charset="0"/>
              </a:rPr>
              <a:t>Cedrick</a:t>
            </a:r>
            <a:r>
              <a:rPr lang="en-US" sz="2400" dirty="0" smtClean="0">
                <a:latin typeface="Arial" pitchFamily="34" charset="0"/>
                <a:cs typeface="Arial" pitchFamily="34" charset="0"/>
              </a:rPr>
              <a:t>. He was very bored in his castle, so he decided to look for an adventure. It was a sunny day of the 17</a:t>
            </a:r>
            <a:r>
              <a:rPr lang="en-US" sz="2400" baseline="30000" dirty="0" smtClean="0">
                <a:latin typeface="Arial" pitchFamily="34" charset="0"/>
                <a:cs typeface="Arial" pitchFamily="34" charset="0"/>
              </a:rPr>
              <a:t>th</a:t>
            </a:r>
            <a:r>
              <a:rPr lang="en-US" sz="2400" dirty="0" smtClean="0">
                <a:latin typeface="Arial" pitchFamily="34" charset="0"/>
                <a:cs typeface="Arial" pitchFamily="34" charset="0"/>
              </a:rPr>
              <a:t> century. He took with him food ,water and a horse.</a:t>
            </a:r>
            <a:br>
              <a:rPr lang="en-US" sz="2400" dirty="0" smtClean="0">
                <a:latin typeface="Arial" pitchFamily="34" charset="0"/>
                <a:cs typeface="Arial" pitchFamily="34" charset="0"/>
              </a:rPr>
            </a:br>
            <a:endParaRPr lang="el-GR" sz="2400" dirty="0">
              <a:latin typeface="Arial" pitchFamily="34" charset="0"/>
              <a:cs typeface="Arial" pitchFamily="34" charset="0"/>
            </a:endParaRPr>
          </a:p>
        </p:txBody>
      </p:sp>
      <p:pic>
        <p:nvPicPr>
          <p:cNvPr id="19458" name="Picture 2" descr="http://cdn.enjoyourholiday.com/wp-content/uploads/2011/04/Top-7-most-fascinating-castles-in-the-world-img08.jpg"/>
          <p:cNvPicPr>
            <a:picLocks noChangeAspect="1" noChangeArrowheads="1"/>
          </p:cNvPicPr>
          <p:nvPr/>
        </p:nvPicPr>
        <p:blipFill>
          <a:blip r:embed="rId3" cstate="print"/>
          <a:srcRect/>
          <a:stretch>
            <a:fillRect/>
          </a:stretch>
        </p:blipFill>
        <p:spPr bwMode="auto">
          <a:xfrm>
            <a:off x="107504" y="836712"/>
            <a:ext cx="4248472" cy="5760640"/>
          </a:xfrm>
          <a:prstGeom prst="rect">
            <a:avLst/>
          </a:prstGeom>
          <a:noFill/>
        </p:spPr>
      </p:pic>
    </p:spTree>
  </p:cSld>
  <p:clrMapOvr>
    <a:masterClrMapping/>
  </p:clrMapOvr>
  <p:transition spd="slow">
    <p:newsflash/>
    <p:sndAc>
      <p:stSnd>
        <p:snd r:embed="rId2" name="camera.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 Ορθογώνιο"/>
          <p:cNvSpPr/>
          <p:nvPr/>
        </p:nvSpPr>
        <p:spPr>
          <a:xfrm>
            <a:off x="971600" y="1720840"/>
            <a:ext cx="4248472" cy="3970318"/>
          </a:xfrm>
          <a:prstGeom prst="rect">
            <a:avLst/>
          </a:prstGeom>
        </p:spPr>
        <p:txBody>
          <a:bodyPr wrap="square">
            <a:spAutoFit/>
          </a:bodyPr>
          <a:lstStyle/>
          <a:p>
            <a:r>
              <a:rPr lang="en-US" dirty="0" smtClean="0">
                <a:latin typeface="Arial" pitchFamily="34" charset="0"/>
                <a:cs typeface="Arial" pitchFamily="34" charset="0"/>
              </a:rPr>
              <a:t>The night came and when he woke up he saw a fairy:</a:t>
            </a:r>
            <a:br>
              <a:rPr lang="en-US" dirty="0" smtClean="0">
                <a:latin typeface="Arial" pitchFamily="34" charset="0"/>
                <a:cs typeface="Arial" pitchFamily="34" charset="0"/>
              </a:rPr>
            </a:br>
            <a:r>
              <a:rPr lang="en-US" dirty="0" smtClean="0">
                <a:latin typeface="Arial" pitchFamily="34" charset="0"/>
                <a:cs typeface="Arial" pitchFamily="34" charset="0"/>
              </a:rPr>
              <a:t>-Who are you? Said </a:t>
            </a:r>
            <a:r>
              <a:rPr lang="en-US" dirty="0" err="1" smtClean="0">
                <a:latin typeface="Arial" pitchFamily="34" charset="0"/>
                <a:cs typeface="Arial" pitchFamily="34" charset="0"/>
              </a:rPr>
              <a:t>Cedrick</a:t>
            </a:r>
            <a:r>
              <a:rPr lang="en-US" dirty="0" smtClean="0">
                <a:latin typeface="Arial" pitchFamily="34" charset="0"/>
                <a:cs typeface="Arial" pitchFamily="34" charset="0"/>
              </a:rPr>
              <a:t>.</a:t>
            </a:r>
            <a:br>
              <a:rPr lang="en-US" dirty="0" smtClean="0">
                <a:latin typeface="Arial" pitchFamily="34" charset="0"/>
                <a:cs typeface="Arial" pitchFamily="34" charset="0"/>
              </a:rPr>
            </a:br>
            <a:r>
              <a:rPr lang="en-US" dirty="0" smtClean="0">
                <a:latin typeface="Arial" pitchFamily="34" charset="0"/>
                <a:cs typeface="Arial" pitchFamily="34" charset="0"/>
              </a:rPr>
              <a:t>- I am Isabelle the fairy, I came here to help you to find real adventures.</a:t>
            </a:r>
            <a:br>
              <a:rPr lang="en-US" dirty="0" smtClean="0">
                <a:latin typeface="Arial" pitchFamily="34" charset="0"/>
                <a:cs typeface="Arial" pitchFamily="34" charset="0"/>
              </a:rPr>
            </a:br>
            <a:r>
              <a:rPr lang="en-US" dirty="0" smtClean="0">
                <a:latin typeface="Arial" pitchFamily="34" charset="0"/>
                <a:cs typeface="Arial" pitchFamily="34" charset="0"/>
              </a:rPr>
              <a:t>-How do you know what I want? He said.</a:t>
            </a:r>
            <a:br>
              <a:rPr lang="en-US" dirty="0" smtClean="0">
                <a:latin typeface="Arial" pitchFamily="34" charset="0"/>
                <a:cs typeface="Arial" pitchFamily="34" charset="0"/>
              </a:rPr>
            </a:br>
            <a:r>
              <a:rPr lang="en-US" dirty="0" smtClean="0">
                <a:latin typeface="Arial" pitchFamily="34" charset="0"/>
                <a:cs typeface="Arial" pitchFamily="34" charset="0"/>
              </a:rPr>
              <a:t>-Fairies know everything about humans.</a:t>
            </a:r>
            <a:br>
              <a:rPr lang="en-US" dirty="0" smtClean="0">
                <a:latin typeface="Arial" pitchFamily="34" charset="0"/>
                <a:cs typeface="Arial" pitchFamily="34" charset="0"/>
              </a:rPr>
            </a:br>
            <a:r>
              <a:rPr lang="en-US" dirty="0" smtClean="0">
                <a:latin typeface="Arial" pitchFamily="34" charset="0"/>
                <a:cs typeface="Arial" pitchFamily="34" charset="0"/>
              </a:rPr>
              <a:t>She said with a smile.</a:t>
            </a:r>
            <a:br>
              <a:rPr lang="en-US" dirty="0" smtClean="0">
                <a:latin typeface="Arial" pitchFamily="34" charset="0"/>
                <a:cs typeface="Arial" pitchFamily="34" charset="0"/>
              </a:rPr>
            </a:br>
            <a:r>
              <a:rPr lang="en-US" dirty="0" smtClean="0">
                <a:latin typeface="Arial" pitchFamily="34" charset="0"/>
                <a:cs typeface="Arial" pitchFamily="34" charset="0"/>
              </a:rPr>
              <a:t>-So let’s start.</a:t>
            </a:r>
            <a:br>
              <a:rPr lang="en-US" dirty="0" smtClean="0">
                <a:latin typeface="Arial" pitchFamily="34" charset="0"/>
                <a:cs typeface="Arial" pitchFamily="34" charset="0"/>
              </a:rPr>
            </a:br>
            <a:r>
              <a:rPr lang="en-US" dirty="0" smtClean="0">
                <a:latin typeface="Arial" pitchFamily="34" charset="0"/>
                <a:cs typeface="Arial" pitchFamily="34" charset="0"/>
              </a:rPr>
              <a:t>After some days, they went to a village. Some villagers gathered and they shouted. </a:t>
            </a:r>
            <a:br>
              <a:rPr lang="en-US" dirty="0" smtClean="0">
                <a:latin typeface="Arial" pitchFamily="34" charset="0"/>
                <a:cs typeface="Arial" pitchFamily="34" charset="0"/>
              </a:rPr>
            </a:br>
            <a:r>
              <a:rPr lang="en-US" dirty="0" smtClean="0">
                <a:latin typeface="Arial" pitchFamily="34" charset="0"/>
                <a:cs typeface="Arial" pitchFamily="34" charset="0"/>
              </a:rPr>
              <a:t>-Good knight, help us kill the Ogre</a:t>
            </a:r>
            <a:r>
              <a:rPr lang="en-US" dirty="0" smtClean="0">
                <a:latin typeface="Arial" pitchFamily="34" charset="0"/>
                <a:cs typeface="Arial" pitchFamily="34" charset="0"/>
              </a:rPr>
              <a:t>!</a:t>
            </a:r>
            <a:endParaRPr lang="el-GR" dirty="0"/>
          </a:p>
        </p:txBody>
      </p:sp>
      <p:pic>
        <p:nvPicPr>
          <p:cNvPr id="1028" name="Picture 4" descr="http://4.bp.blogspot.com/-G0tUzNG_aWc/UQTHC85S5LI/AAAAAAAAWoA/5ohe8Z1eSEE/s1600/Fairy-fantasy-30995336-600-783.jpg"/>
          <p:cNvPicPr>
            <a:picLocks noChangeAspect="1" noChangeArrowheads="1"/>
          </p:cNvPicPr>
          <p:nvPr/>
        </p:nvPicPr>
        <p:blipFill>
          <a:blip r:embed="rId2" cstate="print"/>
          <a:srcRect/>
          <a:stretch>
            <a:fillRect/>
          </a:stretch>
        </p:blipFill>
        <p:spPr bwMode="auto">
          <a:xfrm>
            <a:off x="5652120" y="1484784"/>
            <a:ext cx="2880321" cy="417646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07504" y="764704"/>
            <a:ext cx="4464496" cy="6093296"/>
          </a:xfrm>
        </p:spPr>
        <p:txBody>
          <a:bodyPr/>
          <a:lstStyle/>
          <a:p>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t>
            </a:r>
            <a:r>
              <a:rPr lang="en-US" sz="1800" dirty="0" smtClean="0">
                <a:latin typeface="Arial" pitchFamily="34" charset="0"/>
                <a:cs typeface="Arial" pitchFamily="34" charset="0"/>
              </a:rPr>
              <a:t>looked </a:t>
            </a:r>
            <a:r>
              <a:rPr lang="en-US" sz="1800" dirty="0" smtClean="0">
                <a:latin typeface="Arial" pitchFamily="34" charset="0"/>
                <a:cs typeface="Arial" pitchFamily="34" charset="0"/>
              </a:rPr>
              <a:t>at the fields and he saw</a:t>
            </a:r>
            <a:br>
              <a:rPr lang="en-US" sz="1800" dirty="0" smtClean="0">
                <a:latin typeface="Arial" pitchFamily="34" charset="0"/>
                <a:cs typeface="Arial" pitchFamily="34" charset="0"/>
              </a:rPr>
            </a:br>
            <a:r>
              <a:rPr lang="en-US" sz="1800" dirty="0" smtClean="0">
                <a:latin typeface="Arial" pitchFamily="34" charset="0"/>
                <a:cs typeface="Arial" pitchFamily="34" charset="0"/>
              </a:rPr>
              <a:t>a disgusting and ugly monster. He</a:t>
            </a:r>
            <a:br>
              <a:rPr lang="en-US" sz="1800" dirty="0" smtClean="0">
                <a:latin typeface="Arial" pitchFamily="34" charset="0"/>
                <a:cs typeface="Arial" pitchFamily="34" charset="0"/>
              </a:rPr>
            </a:br>
            <a:r>
              <a:rPr lang="en-US" sz="1800" dirty="0" smtClean="0">
                <a:latin typeface="Arial" pitchFamily="34" charset="0"/>
                <a:cs typeface="Arial" pitchFamily="34" charset="0"/>
              </a:rPr>
              <a:t>decided to fight it. The fairy said:</a:t>
            </a:r>
            <a:br>
              <a:rPr lang="en-US" sz="1800" dirty="0" smtClean="0">
                <a:latin typeface="Arial" pitchFamily="34" charset="0"/>
                <a:cs typeface="Arial" pitchFamily="34" charset="0"/>
              </a:rPr>
            </a:br>
            <a:r>
              <a:rPr lang="en-US" sz="1800" dirty="0" smtClean="0">
                <a:latin typeface="Arial" pitchFamily="34" charset="0"/>
                <a:cs typeface="Arial" pitchFamily="34" charset="0"/>
              </a:rPr>
              <a:t>Here is a </a:t>
            </a:r>
            <a:r>
              <a:rPr lang="en-US" sz="1800" dirty="0" smtClean="0">
                <a:latin typeface="Arial" pitchFamily="34" charset="0"/>
                <a:cs typeface="Arial" pitchFamily="34" charset="0"/>
              </a:rPr>
              <a:t>chance </a:t>
            </a:r>
            <a:r>
              <a:rPr lang="en-US" sz="1800" dirty="0" smtClean="0">
                <a:latin typeface="Arial" pitchFamily="34" charset="0"/>
                <a:cs typeface="Arial" pitchFamily="34" charset="0"/>
              </a:rPr>
              <a:t>to find adventures</a:t>
            </a:r>
            <a:br>
              <a:rPr lang="en-US" sz="1800" dirty="0" smtClean="0">
                <a:latin typeface="Arial" pitchFamily="34" charset="0"/>
                <a:cs typeface="Arial" pitchFamily="34" charset="0"/>
              </a:rPr>
            </a:br>
            <a:r>
              <a:rPr lang="en-US" sz="1800" dirty="0" smtClean="0">
                <a:latin typeface="Arial" pitchFamily="34" charset="0"/>
                <a:cs typeface="Arial" pitchFamily="34" charset="0"/>
              </a:rPr>
              <a:t>and to test yourself.</a:t>
            </a:r>
            <a:br>
              <a:rPr lang="en-US" sz="1800" dirty="0" smtClean="0">
                <a:latin typeface="Arial" pitchFamily="34" charset="0"/>
                <a:cs typeface="Arial" pitchFamily="34" charset="0"/>
              </a:rPr>
            </a:br>
            <a:r>
              <a:rPr lang="en-US" sz="1800" dirty="0" smtClean="0">
                <a:latin typeface="Arial" pitchFamily="34" charset="0"/>
                <a:cs typeface="Arial" pitchFamily="34" charset="0"/>
              </a:rPr>
              <a:t>The battle started. All the villagers </a:t>
            </a:r>
            <a:br>
              <a:rPr lang="en-US" sz="1800" dirty="0" smtClean="0">
                <a:latin typeface="Arial" pitchFamily="34" charset="0"/>
                <a:cs typeface="Arial" pitchFamily="34" charset="0"/>
              </a:rPr>
            </a:br>
            <a:r>
              <a:rPr lang="en-US" sz="1800" dirty="0" smtClean="0">
                <a:latin typeface="Arial" pitchFamily="34" charset="0"/>
                <a:cs typeface="Arial" pitchFamily="34" charset="0"/>
              </a:rPr>
              <a:t>were watching carefully and they encouraged</a:t>
            </a:r>
            <a:br>
              <a:rPr lang="en-US" sz="1800" dirty="0" smtClean="0">
                <a:latin typeface="Arial" pitchFamily="34" charset="0"/>
                <a:cs typeface="Arial" pitchFamily="34" charset="0"/>
              </a:rPr>
            </a:b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a:t>
            </a:r>
            <a:r>
              <a:rPr lang="en-US" sz="1800" dirty="0" smtClean="0">
                <a:latin typeface="Arial" pitchFamily="34" charset="0"/>
                <a:cs typeface="Arial" pitchFamily="34" charset="0"/>
              </a:rPr>
              <a:t> </a:t>
            </a:r>
            <a:r>
              <a:rPr lang="en-US" sz="1800" dirty="0" smtClean="0">
                <a:latin typeface="Arial" pitchFamily="34" charset="0"/>
                <a:cs typeface="Arial" pitchFamily="34" charset="0"/>
              </a:rPr>
              <a:t>After some hits,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fell to the </a:t>
            </a:r>
            <a:br>
              <a:rPr lang="en-US" sz="1800" dirty="0" smtClean="0">
                <a:latin typeface="Arial" pitchFamily="34" charset="0"/>
                <a:cs typeface="Arial" pitchFamily="34" charset="0"/>
              </a:rPr>
            </a:br>
            <a:r>
              <a:rPr lang="en-US" sz="1800" dirty="0" smtClean="0">
                <a:latin typeface="Arial" pitchFamily="34" charset="0"/>
                <a:cs typeface="Arial" pitchFamily="34" charset="0"/>
              </a:rPr>
              <a:t>ground…. Some blood shed from his body.</a:t>
            </a:r>
            <a:br>
              <a:rPr lang="en-US" sz="1800" dirty="0" smtClean="0">
                <a:latin typeface="Arial" pitchFamily="34" charset="0"/>
                <a:cs typeface="Arial" pitchFamily="34" charset="0"/>
              </a:rPr>
            </a:br>
            <a:r>
              <a:rPr lang="en-US" sz="1800" dirty="0" smtClean="0">
                <a:latin typeface="Arial" pitchFamily="34" charset="0"/>
                <a:cs typeface="Arial" pitchFamily="34" charset="0"/>
              </a:rPr>
              <a:t>Isabelle was sad about him.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got up</a:t>
            </a:r>
            <a:br>
              <a:rPr lang="en-US" sz="1800" dirty="0" smtClean="0">
                <a:latin typeface="Arial" pitchFamily="34" charset="0"/>
                <a:cs typeface="Arial" pitchFamily="34" charset="0"/>
              </a:rPr>
            </a:br>
            <a:r>
              <a:rPr lang="en-US" sz="1800" dirty="0" smtClean="0">
                <a:latin typeface="Arial" pitchFamily="34" charset="0"/>
                <a:cs typeface="Arial" pitchFamily="34" charset="0"/>
              </a:rPr>
              <a:t>and in the end he won!!!The villagers were very happy</a:t>
            </a:r>
            <a:br>
              <a:rPr lang="en-US" sz="1800" dirty="0" smtClean="0">
                <a:latin typeface="Arial" pitchFamily="34" charset="0"/>
                <a:cs typeface="Arial" pitchFamily="34" charset="0"/>
              </a:rPr>
            </a:br>
            <a:r>
              <a:rPr lang="en-US" sz="1800" dirty="0" smtClean="0">
                <a:latin typeface="Arial" pitchFamily="34" charset="0"/>
                <a:cs typeface="Arial" pitchFamily="34" charset="0"/>
              </a:rPr>
              <a:t>and he left the village to find new adventures.</a:t>
            </a:r>
            <a:endParaRPr lang="el-GR" sz="1800" dirty="0">
              <a:latin typeface="Arial" pitchFamily="34" charset="0"/>
              <a:cs typeface="Arial" pitchFamily="34" charset="0"/>
            </a:endParaRPr>
          </a:p>
        </p:txBody>
      </p:sp>
      <p:pic>
        <p:nvPicPr>
          <p:cNvPr id="22530" name="Picture 2" descr="http://metaincognito.com/wp-content/uploads/2009/06/monster.jpg"/>
          <p:cNvPicPr>
            <a:picLocks noChangeAspect="1" noChangeArrowheads="1"/>
          </p:cNvPicPr>
          <p:nvPr/>
        </p:nvPicPr>
        <p:blipFill>
          <a:blip r:embed="rId3" cstate="print"/>
          <a:srcRect/>
          <a:stretch>
            <a:fillRect/>
          </a:stretch>
        </p:blipFill>
        <p:spPr bwMode="auto">
          <a:xfrm>
            <a:off x="4499992" y="620688"/>
            <a:ext cx="4176464" cy="5904656"/>
          </a:xfrm>
          <a:prstGeom prst="rect">
            <a:avLst/>
          </a:prstGeom>
          <a:noFill/>
        </p:spPr>
      </p:pic>
    </p:spTree>
  </p:cSld>
  <p:clrMapOvr>
    <a:masterClrMapping/>
  </p:clrMapOvr>
  <p:transition spd="slow">
    <p:wheel spokes="8"/>
    <p:sndAc>
      <p:stSnd>
        <p:snd r:embed="rId2" name="bomb.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0" y="838200"/>
            <a:ext cx="4114800" cy="5183088"/>
          </a:xfrm>
        </p:spPr>
        <p:txBody>
          <a:bodyPr/>
          <a:lstStyle/>
          <a:p>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and Isabelle arrived to a</a:t>
            </a:r>
            <a:br>
              <a:rPr lang="en-US" sz="1800" dirty="0" smtClean="0">
                <a:latin typeface="Arial" pitchFamily="34" charset="0"/>
                <a:cs typeface="Arial" pitchFamily="34" charset="0"/>
              </a:rPr>
            </a:br>
            <a:r>
              <a:rPr lang="en-US" sz="1800" dirty="0" smtClean="0">
                <a:latin typeface="Arial" pitchFamily="34" charset="0"/>
                <a:cs typeface="Arial" pitchFamily="34" charset="0"/>
              </a:rPr>
              <a:t>huge plain.</a:t>
            </a:r>
            <a:br>
              <a:rPr lang="en-US" sz="1800" dirty="0" smtClean="0">
                <a:latin typeface="Arial" pitchFamily="34" charset="0"/>
                <a:cs typeface="Arial" pitchFamily="34" charset="0"/>
              </a:rPr>
            </a:br>
            <a:r>
              <a:rPr lang="en-US" sz="1800" dirty="0" smtClean="0">
                <a:latin typeface="Arial" pitchFamily="34" charset="0"/>
                <a:cs typeface="Arial" pitchFamily="34" charset="0"/>
              </a:rPr>
              <a:t>- I didn’t </a:t>
            </a:r>
            <a:r>
              <a:rPr lang="en-US" sz="1800" dirty="0" smtClean="0">
                <a:latin typeface="Arial" pitchFamily="34" charset="0"/>
                <a:cs typeface="Arial" pitchFamily="34" charset="0"/>
              </a:rPr>
              <a:t>know </a:t>
            </a:r>
            <a:r>
              <a:rPr lang="en-US" sz="1800" dirty="0" smtClean="0">
                <a:latin typeface="Arial" pitchFamily="34" charset="0"/>
                <a:cs typeface="Arial" pitchFamily="34" charset="0"/>
              </a:rPr>
              <a:t>this </a:t>
            </a:r>
            <a:r>
              <a:rPr lang="en-US" sz="1800" dirty="0" smtClean="0">
                <a:latin typeface="Arial" pitchFamily="34" charset="0"/>
                <a:cs typeface="Arial" pitchFamily="34" charset="0"/>
              </a:rPr>
              <a:t>plain! </a:t>
            </a:r>
            <a:r>
              <a:rPr lang="en-US" sz="1800" dirty="0" smtClean="0">
                <a:latin typeface="Arial" pitchFamily="34" charset="0"/>
                <a:cs typeface="Arial" pitchFamily="34" charset="0"/>
              </a:rPr>
              <a:t>Said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a:t>
            </a:r>
            <a:br>
              <a:rPr lang="en-US" sz="1800" dirty="0" smtClean="0">
                <a:latin typeface="Arial" pitchFamily="34" charset="0"/>
                <a:cs typeface="Arial" pitchFamily="34" charset="0"/>
              </a:rPr>
            </a:br>
            <a:r>
              <a:rPr lang="en-US" sz="1800" dirty="0" smtClean="0">
                <a:latin typeface="Arial" pitchFamily="34" charset="0"/>
                <a:cs typeface="Arial" pitchFamily="34" charset="0"/>
              </a:rPr>
              <a:t>- I see a hill there. I think that there is</a:t>
            </a:r>
            <a:br>
              <a:rPr lang="en-US" sz="1800" dirty="0" smtClean="0">
                <a:latin typeface="Arial" pitchFamily="34" charset="0"/>
                <a:cs typeface="Arial" pitchFamily="34" charset="0"/>
              </a:rPr>
            </a:br>
            <a:r>
              <a:rPr lang="en-US" sz="1800" dirty="0" smtClean="0">
                <a:latin typeface="Arial" pitchFamily="34" charset="0"/>
                <a:cs typeface="Arial" pitchFamily="34" charset="0"/>
              </a:rPr>
              <a:t>a small, wooden house on it. Said Isabelle.</a:t>
            </a:r>
            <a:br>
              <a:rPr lang="en-US" sz="1800" dirty="0" smtClean="0">
                <a:latin typeface="Arial" pitchFamily="34" charset="0"/>
                <a:cs typeface="Arial" pitchFamily="34" charset="0"/>
              </a:rPr>
            </a:br>
            <a:r>
              <a:rPr lang="en-US" sz="1800" dirty="0" smtClean="0">
                <a:latin typeface="Arial" pitchFamily="34" charset="0"/>
                <a:cs typeface="Arial" pitchFamily="34" charset="0"/>
              </a:rPr>
              <a:t>- Let’s knock the door. Said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t>
            </a:r>
            <a:br>
              <a:rPr lang="en-US" sz="1800" dirty="0" smtClean="0">
                <a:latin typeface="Arial" pitchFamily="34" charset="0"/>
                <a:cs typeface="Arial" pitchFamily="34" charset="0"/>
              </a:rPr>
            </a:br>
            <a:r>
              <a:rPr lang="en-US" sz="1800" dirty="0" smtClean="0">
                <a:latin typeface="Arial" pitchFamily="34" charset="0"/>
                <a:cs typeface="Arial" pitchFamily="34" charset="0"/>
              </a:rPr>
              <a:t>An old woman opened the door with a smile.</a:t>
            </a:r>
            <a:br>
              <a:rPr lang="en-US" sz="1800" dirty="0" smtClean="0">
                <a:latin typeface="Arial" pitchFamily="34" charset="0"/>
                <a:cs typeface="Arial" pitchFamily="34" charset="0"/>
              </a:rPr>
            </a:br>
            <a:r>
              <a:rPr lang="en-US" sz="1800" dirty="0" smtClean="0">
                <a:latin typeface="Arial" pitchFamily="34" charset="0"/>
                <a:cs typeface="Arial" pitchFamily="34" charset="0"/>
              </a:rPr>
              <a:t>-Fabulous, these are what I want for</a:t>
            </a:r>
            <a:br>
              <a:rPr lang="en-US" sz="1800" dirty="0" smtClean="0">
                <a:latin typeface="Arial" pitchFamily="34" charset="0"/>
                <a:cs typeface="Arial" pitchFamily="34" charset="0"/>
              </a:rPr>
            </a:br>
            <a:r>
              <a:rPr lang="en-US" sz="1800" dirty="0" smtClean="0">
                <a:latin typeface="Arial" pitchFamily="34" charset="0"/>
                <a:cs typeface="Arial" pitchFamily="34" charset="0"/>
              </a:rPr>
              <a:t>my </a:t>
            </a:r>
            <a:r>
              <a:rPr lang="en-US" sz="1800" dirty="0" smtClean="0">
                <a:latin typeface="Arial" pitchFamily="34" charset="0"/>
                <a:cs typeface="Arial" pitchFamily="34" charset="0"/>
              </a:rPr>
              <a:t>potion! </a:t>
            </a:r>
            <a:r>
              <a:rPr lang="en-US" sz="1800" dirty="0" smtClean="0">
                <a:latin typeface="Arial" pitchFamily="34" charset="0"/>
                <a:cs typeface="Arial" pitchFamily="34" charset="0"/>
              </a:rPr>
              <a:t>Thought the Wicked </a:t>
            </a:r>
            <a:r>
              <a:rPr lang="en-US" sz="1800" dirty="0" smtClean="0">
                <a:latin typeface="Arial" pitchFamily="34" charset="0"/>
                <a:cs typeface="Arial" pitchFamily="34" charset="0"/>
              </a:rPr>
              <a:t>Witch and she called </a:t>
            </a:r>
            <a:r>
              <a:rPr lang="en-US" sz="1800" dirty="0" smtClean="0">
                <a:latin typeface="Arial" pitchFamily="34" charset="0"/>
                <a:cs typeface="Arial" pitchFamily="34" charset="0"/>
              </a:rPr>
              <a:t>Isabelle to fight.</a:t>
            </a:r>
            <a:r>
              <a:rPr lang="en-US" sz="1800" dirty="0" smtClean="0">
                <a:latin typeface="Arial" pitchFamily="34" charset="0"/>
                <a:cs typeface="Arial" pitchFamily="34" charset="0"/>
              </a:rPr>
              <a:t> </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Isabelle </a:t>
            </a:r>
            <a:r>
              <a:rPr lang="en-US" sz="1800" dirty="0" smtClean="0">
                <a:latin typeface="Arial" pitchFamily="34" charset="0"/>
                <a:cs typeface="Arial" pitchFamily="34" charset="0"/>
              </a:rPr>
              <a:t>with some maneuvers</a:t>
            </a:r>
            <a:br>
              <a:rPr lang="en-US" sz="1800" dirty="0" smtClean="0">
                <a:latin typeface="Arial" pitchFamily="34" charset="0"/>
                <a:cs typeface="Arial" pitchFamily="34" charset="0"/>
              </a:rPr>
            </a:br>
            <a:r>
              <a:rPr lang="en-US" sz="1800" dirty="0" smtClean="0">
                <a:latin typeface="Arial" pitchFamily="34" charset="0"/>
                <a:cs typeface="Arial" pitchFamily="34" charset="0"/>
              </a:rPr>
              <a:t>won the witch. Later the witch </a:t>
            </a:r>
            <a:r>
              <a:rPr lang="en-US" sz="1800" dirty="0" smtClean="0">
                <a:latin typeface="Arial" pitchFamily="34" charset="0"/>
                <a:cs typeface="Arial" pitchFamily="34" charset="0"/>
              </a:rPr>
              <a:t>showed </a:t>
            </a:r>
            <a:r>
              <a:rPr lang="en-US" sz="1800" dirty="0" smtClean="0">
                <a:latin typeface="Arial" pitchFamily="34" charset="0"/>
                <a:cs typeface="Arial" pitchFamily="34" charset="0"/>
              </a:rPr>
              <a:t>them </a:t>
            </a:r>
            <a:r>
              <a:rPr lang="en-US" sz="1800" dirty="0" smtClean="0">
                <a:latin typeface="Arial" pitchFamily="34" charset="0"/>
                <a:cs typeface="Arial" pitchFamily="34" charset="0"/>
              </a:rPr>
              <a:t>their</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way and they left happily</a:t>
            </a:r>
            <a:r>
              <a:rPr lang="en-US" sz="1300" dirty="0" smtClean="0">
                <a:latin typeface="Arial" pitchFamily="34" charset="0"/>
                <a:cs typeface="Arial" pitchFamily="34" charset="0"/>
              </a:rPr>
              <a:t>.</a:t>
            </a:r>
            <a:endParaRPr lang="el-GR" sz="1300" dirty="0">
              <a:latin typeface="Arial" pitchFamily="34" charset="0"/>
              <a:cs typeface="Arial" pitchFamily="34" charset="0"/>
            </a:endParaRPr>
          </a:p>
        </p:txBody>
      </p:sp>
      <p:pic>
        <p:nvPicPr>
          <p:cNvPr id="3" name="Picture 2" descr="http://4.bp.blogspot.com/_4WQHJCNFUIw/TSiaJyOcInI/AAAAAAAAJ14/0Zn2OGSQejU/s1600/Witches-Moon.jpg"/>
          <p:cNvPicPr>
            <a:picLocks noChangeAspect="1" noChangeArrowheads="1"/>
          </p:cNvPicPr>
          <p:nvPr/>
        </p:nvPicPr>
        <p:blipFill>
          <a:blip r:embed="rId3" cstate="print"/>
          <a:srcRect/>
          <a:stretch>
            <a:fillRect/>
          </a:stretch>
        </p:blipFill>
        <p:spPr bwMode="auto">
          <a:xfrm>
            <a:off x="251520" y="836712"/>
            <a:ext cx="4320480" cy="4968552"/>
          </a:xfrm>
          <a:prstGeom prst="rect">
            <a:avLst/>
          </a:prstGeom>
          <a:noFill/>
        </p:spPr>
      </p:pic>
    </p:spTree>
  </p:cSld>
  <p:clrMapOvr>
    <a:masterClrMapping/>
  </p:clrMapOvr>
  <p:transition spd="slow">
    <p:dissolve/>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8.05556E-6 4.81481E-6 C -0.0007 -0.00649 -0.00174 -0.01158 -0.00244 -0.01783 C -0.00209 -0.05301 -0.00383 -0.08426 -8.05556E-6 -0.11783 C 0.00069 -0.12431 0.00069 -0.12894 0.00329 -0.1345 C 0.00399 -0.14028 0.00451 -0.14306 0.00659 -0.14792 C 0.0085 -0.16551 0.0144 -0.18218 0.0184 -0.19885 C 0.02013 -0.20579 0.02204 -0.21482 0.02673 -0.21899 C 0.03367 -0.23334 0.04756 -0.23681 0.05659 -0.24885 C 0.06406 -0.25903 0.06979 -0.27431 0.08159 -0.27663 C 0.09288 -0.27454 0.10451 -0.27292 0.11579 -0.26899 C 0.12013 -0.26505 0.12256 -0.26505 0.12829 -0.26343 C 0.13229 -0.25996 0.13801 -0.25649 0.14166 -0.25232 C 0.14583 -0.24769 0.14878 -0.24051 0.15329 -0.23681 C 0.1552 -0.22894 0.1526 -0.23727 0.15659 -0.23125 C 0.15972 -0.22663 0.16041 -0.2213 0.16423 -0.21783 C 0.16788 -0.20741 0.17135 -0.19584 0.17673 -0.18681 C 0.17916 -0.175 0.18315 -0.16436 0.18749 -0.15348 C 0.18819 -0.14885 0.18906 -0.14445 0.18992 -0.14005 C 0.19062 -0.13288 0.19166 -0.12593 0.19253 -0.11899 C 0.19288 -0.08797 0.1934 -0.05672 0.1934 -0.0257 C 0.1934 0.02199 0.1927 0.04421 0.18159 0.08449 C 0.17916 0.09351 0.17742 0.10555 0.17326 0.11319 C 0.17152 0.12175 0.16701 0.13032 0.16336 0.13773 C 0.15937 0.14583 0.15694 0.15648 0.15086 0.16226 C 0.14913 0.16851 0.14687 0.16828 0.1434 0.17222 C 0.13697 0.17916 0.1309 0.18865 0.12239 0.19097 C 0.11492 0.19606 0.10729 0.20138 0.09913 0.20324 C 0.07933 0.21273 0.05937 0.2155 0.03836 0.21666 C 0.02812 0.21851 0.01788 0.22013 0.00746 0.22106 C -0.01268 0.2368 -0.05174 0.22453 -0.06494 0.2243 C -0.08126 0.2199 -0.09011 0.2206 -0.11008 0.2199 C -0.11094 0.20694 -0.1165 0.18564 -0.1066 0.17777 C -0.10487 0.17384 -0.10331 0.17106 -0.10087 0.16782 C -0.09862 0.15879 -0.10192 0.16967 -0.09758 0.16226 C -0.09462 0.1574 -0.09706 0.15648 -0.09081 0.15439 C -0.08733 0.15069 -0.0849 0.14699 -0.08091 0.14444 C -0.07813 0.14074 -0.07553 0.13842 -0.07171 0.13657 C -0.06876 0.13379 -0.06407 0.12916 -0.06077 0.12777 C -0.05626 0.12361 -0.04324 0.11435 -0.03994 0.10995 C -0.0356 0.10416 -0.03021 0.09861 -0.02414 0.09652 C -0.02171 0.09328 -0.01945 0.09259 -0.01667 0.09004 C -0.00938 0.08333 -0.00209 0.07662 0.00659 0.07337 C 0.01128 0.06712 0.01614 0.06388 0.02256 0.06226 C 0.02812 0.05694 0.02551 0.05833 0.03003 0.05671 C 0.03159 0.05532 0.03367 0.05509 0.03506 0.05324 C 0.03697 0.05069 0.03992 0.04444 0.03992 0.04444 C 0.04027 0.04282 0.04253 0.03564 0.0434 0.03449 C 0.04461 0.03287 0.04687 0.03263 0.04826 0.03101 C 0.05138 0.02754 0.04965 0.02777 0.05173 0.02777 " pathEditMode="relative" ptsTypes="ffffffffffffffffffffffffffffffffffffffffffffffffA">
                                      <p:cBhvr>
                                        <p:cTn id="6" dur="2000" fill="hold"/>
                                        <p:tgtEl>
                                          <p:spTgt spid="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395536" y="692696"/>
            <a:ext cx="4320480" cy="5256584"/>
          </a:xfrm>
        </p:spPr>
        <p:txBody>
          <a:bodyPr/>
          <a:lstStyle/>
          <a:p>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and his companion walked for days.</a:t>
            </a:r>
            <a:br>
              <a:rPr lang="en-US" sz="1800" dirty="0" smtClean="0">
                <a:latin typeface="Arial" pitchFamily="34" charset="0"/>
                <a:cs typeface="Arial" pitchFamily="34" charset="0"/>
              </a:rPr>
            </a:br>
            <a:r>
              <a:rPr lang="en-US" sz="1800" dirty="0" smtClean="0">
                <a:latin typeface="Arial" pitchFamily="34" charset="0"/>
                <a:cs typeface="Arial" pitchFamily="34" charset="0"/>
              </a:rPr>
              <a:t>A </a:t>
            </a:r>
            <a:r>
              <a:rPr lang="en-US" sz="1800" dirty="0" smtClean="0">
                <a:latin typeface="Arial" pitchFamily="34" charset="0"/>
                <a:cs typeface="Arial" pitchFamily="34" charset="0"/>
              </a:rPr>
              <a:t>passer by </a:t>
            </a:r>
            <a:r>
              <a:rPr lang="en-US" sz="1800" dirty="0" smtClean="0">
                <a:latin typeface="Arial" pitchFamily="34" charset="0"/>
                <a:cs typeface="Arial" pitchFamily="34" charset="0"/>
              </a:rPr>
              <a:t>told them that there is a competition for</a:t>
            </a:r>
            <a:br>
              <a:rPr lang="en-US" sz="1800" dirty="0" smtClean="0">
                <a:latin typeface="Arial" pitchFamily="34" charset="0"/>
                <a:cs typeface="Arial" pitchFamily="34" charset="0"/>
              </a:rPr>
            </a:br>
            <a:r>
              <a:rPr lang="en-US" sz="1800" dirty="0" smtClean="0">
                <a:latin typeface="Arial" pitchFamily="34" charset="0"/>
                <a:cs typeface="Arial" pitchFamily="34" charset="0"/>
              </a:rPr>
              <a:t>knights, in Valencia. So they decided to go and</a:t>
            </a:r>
            <a:br>
              <a:rPr lang="en-US" sz="1800" dirty="0" smtClean="0">
                <a:latin typeface="Arial" pitchFamily="34" charset="0"/>
                <a:cs typeface="Arial" pitchFamily="34" charset="0"/>
              </a:rPr>
            </a:br>
            <a:r>
              <a:rPr lang="en-US" sz="1800" dirty="0" smtClean="0">
                <a:latin typeface="Arial" pitchFamily="34" charset="0"/>
                <a:cs typeface="Arial" pitchFamily="34" charset="0"/>
              </a:rPr>
              <a:t>participate. They went and they saw men in a row.</a:t>
            </a:r>
            <a:br>
              <a:rPr lang="en-US" sz="1800" dirty="0" smtClean="0">
                <a:latin typeface="Arial" pitchFamily="34" charset="0"/>
                <a:cs typeface="Arial" pitchFamily="34" charset="0"/>
              </a:rPr>
            </a:b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went in the end of the row and he </a:t>
            </a:r>
            <a:r>
              <a:rPr lang="en-US" sz="1800" dirty="0" smtClean="0">
                <a:latin typeface="Arial" pitchFamily="34" charset="0"/>
                <a:cs typeface="Arial" pitchFamily="34" charset="0"/>
              </a:rPr>
              <a:t>waited for</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1…2…3..hours. The big day was tomorrow.</a:t>
            </a:r>
            <a:endParaRPr lang="el-GR" sz="1800" dirty="0">
              <a:latin typeface="Arial" pitchFamily="34" charset="0"/>
              <a:cs typeface="Arial" pitchFamily="34" charset="0"/>
            </a:endParaRPr>
          </a:p>
        </p:txBody>
      </p:sp>
      <p:pic>
        <p:nvPicPr>
          <p:cNvPr id="19458" name="Picture 2" descr="http://4.bp.blogspot.com/-Q6vNUZzXQHM/TkTXmkI_v3I/AAAAAAAABxE/QzwMWae-hc8/s320/ippotes.jpg"/>
          <p:cNvPicPr>
            <a:picLocks noChangeAspect="1" noChangeArrowheads="1"/>
          </p:cNvPicPr>
          <p:nvPr/>
        </p:nvPicPr>
        <p:blipFill>
          <a:blip r:embed="rId3" cstate="print"/>
          <a:srcRect/>
          <a:stretch>
            <a:fillRect/>
          </a:stretch>
        </p:blipFill>
        <p:spPr bwMode="auto">
          <a:xfrm>
            <a:off x="4788024" y="764704"/>
            <a:ext cx="3888432" cy="5184576"/>
          </a:xfrm>
          <a:prstGeom prst="rect">
            <a:avLst/>
          </a:prstGeom>
          <a:noFill/>
        </p:spPr>
      </p:pic>
    </p:spTree>
  </p:cSld>
  <p:clrMapOvr>
    <a:masterClrMapping/>
  </p:clrMapOvr>
  <p:transition>
    <p:sndAc>
      <p:stSnd>
        <p:snd r:embed="rId2" name="applaus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0" y="980728"/>
            <a:ext cx="3960440" cy="4968552"/>
          </a:xfrm>
        </p:spPr>
        <p:txBody>
          <a:bodyPr/>
          <a:lstStyle/>
          <a:p>
            <a:r>
              <a:rPr lang="en-US" sz="1800" dirty="0" smtClean="0">
                <a:latin typeface="Arial" pitchFamily="34" charset="0"/>
                <a:cs typeface="Arial" pitchFamily="34" charset="0"/>
              </a:rPr>
              <a:t>He prepared himself for the final fight. </a:t>
            </a:r>
            <a:r>
              <a:rPr lang="en-US" sz="1800" dirty="0" smtClean="0">
                <a:latin typeface="Arial" pitchFamily="34" charset="0"/>
                <a:cs typeface="Arial" pitchFamily="34" charset="0"/>
              </a:rPr>
              <a:t>He </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fought really </a:t>
            </a:r>
            <a:r>
              <a:rPr lang="en-US" sz="1800" dirty="0" smtClean="0">
                <a:latin typeface="Arial" pitchFamily="34" charset="0"/>
                <a:cs typeface="Arial" pitchFamily="34" charset="0"/>
              </a:rPr>
              <a:t>good</a:t>
            </a:r>
            <a:r>
              <a:rPr lang="en-US" sz="1800" dirty="0" smtClean="0">
                <a:latin typeface="Arial" pitchFamily="34" charset="0"/>
                <a:cs typeface="Arial" pitchFamily="34" charset="0"/>
              </a:rPr>
              <a:t>!</a:t>
            </a:r>
            <a:r>
              <a:rPr lang="en-US" sz="1800" dirty="0" smtClean="0">
                <a:latin typeface="Arial" pitchFamily="34" charset="0"/>
                <a:cs typeface="Arial" pitchFamily="34" charset="0"/>
              </a:rPr>
              <a:t> </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But the fateful moment came and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was on the ground.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lost…</a:t>
            </a:r>
            <a:br>
              <a:rPr lang="en-US" sz="1800" dirty="0" smtClean="0">
                <a:latin typeface="Arial" pitchFamily="34" charset="0"/>
                <a:cs typeface="Arial" pitchFamily="34" charset="0"/>
              </a:rPr>
            </a:br>
            <a:r>
              <a:rPr lang="en-US" sz="1800" dirty="0" smtClean="0">
                <a:latin typeface="Arial" pitchFamily="34" charset="0"/>
                <a:cs typeface="Arial" pitchFamily="34" charset="0"/>
              </a:rPr>
              <a:t>His opponent came near him (maybe he wanted</a:t>
            </a:r>
            <a:br>
              <a:rPr lang="en-US" sz="1800" dirty="0" smtClean="0">
                <a:latin typeface="Arial" pitchFamily="34" charset="0"/>
                <a:cs typeface="Arial" pitchFamily="34" charset="0"/>
              </a:rPr>
            </a:br>
            <a:r>
              <a:rPr lang="en-US" sz="1800" dirty="0" smtClean="0">
                <a:latin typeface="Arial" pitchFamily="34" charset="0"/>
                <a:cs typeface="Arial" pitchFamily="34" charset="0"/>
              </a:rPr>
              <a:t>to kill him) ….. But </a:t>
            </a:r>
            <a:r>
              <a:rPr lang="en-US" sz="1800" dirty="0" smtClean="0">
                <a:latin typeface="Arial" pitchFamily="34" charset="0"/>
                <a:cs typeface="Arial" pitchFamily="34" charset="0"/>
              </a:rPr>
              <a:t>no!!! </a:t>
            </a:r>
            <a:r>
              <a:rPr lang="en-US" sz="1800" dirty="0" smtClean="0">
                <a:latin typeface="Arial" pitchFamily="34" charset="0"/>
                <a:cs typeface="Arial" pitchFamily="34" charset="0"/>
              </a:rPr>
              <a:t>he pulled out his</a:t>
            </a:r>
            <a:br>
              <a:rPr lang="en-US" sz="1800" dirty="0" smtClean="0">
                <a:latin typeface="Arial" pitchFamily="34" charset="0"/>
                <a:cs typeface="Arial" pitchFamily="34" charset="0"/>
              </a:rPr>
            </a:br>
            <a:r>
              <a:rPr lang="en-US" sz="1800" dirty="0" smtClean="0">
                <a:latin typeface="Arial" pitchFamily="34" charset="0"/>
                <a:cs typeface="Arial" pitchFamily="34" charset="0"/>
              </a:rPr>
              <a:t>helmet. </a:t>
            </a:r>
            <a:r>
              <a:rPr lang="en-US" sz="1800" dirty="0" smtClean="0">
                <a:latin typeface="Arial" pitchFamily="34" charset="0"/>
                <a:cs typeface="Arial" pitchFamily="34" charset="0"/>
              </a:rPr>
              <a:t>IT </a:t>
            </a:r>
            <a:r>
              <a:rPr lang="en-US" sz="1800" dirty="0" smtClean="0">
                <a:latin typeface="Arial" pitchFamily="34" charset="0"/>
                <a:cs typeface="Arial" pitchFamily="34" charset="0"/>
              </a:rPr>
              <a:t>WAS </a:t>
            </a:r>
            <a:r>
              <a:rPr lang="en-US" sz="1800" dirty="0" smtClean="0">
                <a:latin typeface="Arial" pitchFamily="34" charset="0"/>
                <a:cs typeface="Arial" pitchFamily="34" charset="0"/>
              </a:rPr>
              <a:t>A WOMAN!!! (Oh, my</a:t>
            </a:r>
            <a:br>
              <a:rPr lang="en-US" sz="1800" dirty="0" smtClean="0">
                <a:latin typeface="Arial" pitchFamily="34" charset="0"/>
                <a:cs typeface="Arial" pitchFamily="34" charset="0"/>
              </a:rPr>
            </a:br>
            <a:r>
              <a:rPr lang="en-US" sz="1800" dirty="0" smtClean="0">
                <a:latin typeface="Arial" pitchFamily="34" charset="0"/>
                <a:cs typeface="Arial" pitchFamily="34" charset="0"/>
              </a:rPr>
              <a:t>God!)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t>
            </a:r>
            <a:r>
              <a:rPr lang="en-US" sz="1800" dirty="0" smtClean="0">
                <a:latin typeface="Arial" pitchFamily="34" charset="0"/>
                <a:cs typeface="Arial" pitchFamily="34" charset="0"/>
              </a:rPr>
              <a:t>fell </a:t>
            </a:r>
            <a:r>
              <a:rPr lang="en-US" sz="1800" dirty="0" smtClean="0">
                <a:latin typeface="Arial" pitchFamily="34" charset="0"/>
                <a:cs typeface="Arial" pitchFamily="34" charset="0"/>
              </a:rPr>
              <a:t>in love with her. She said:</a:t>
            </a:r>
            <a:br>
              <a:rPr lang="en-US" sz="1800" dirty="0" smtClean="0">
                <a:latin typeface="Arial" pitchFamily="34" charset="0"/>
                <a:cs typeface="Arial" pitchFamily="34" charset="0"/>
              </a:rPr>
            </a:br>
            <a:r>
              <a:rPr lang="en-US" sz="1800" dirty="0" smtClean="0">
                <a:latin typeface="Arial" pitchFamily="34" charset="0"/>
                <a:cs typeface="Arial" pitchFamily="34" charset="0"/>
              </a:rPr>
              <a:t>- You are the brave </a:t>
            </a:r>
            <a:r>
              <a:rPr lang="en-US" sz="1800" dirty="0" smtClean="0">
                <a:latin typeface="Arial" pitchFamily="34" charset="0"/>
                <a:cs typeface="Arial" pitchFamily="34" charset="0"/>
              </a:rPr>
              <a:t>man </a:t>
            </a:r>
            <a:r>
              <a:rPr lang="en-US" sz="1800" dirty="0" smtClean="0">
                <a:latin typeface="Arial" pitchFamily="34" charset="0"/>
                <a:cs typeface="Arial" pitchFamily="34" charset="0"/>
              </a:rPr>
              <a:t>I wanted!!</a:t>
            </a:r>
            <a:br>
              <a:rPr lang="en-US" sz="1800" dirty="0" smtClean="0">
                <a:latin typeface="Arial" pitchFamily="34" charset="0"/>
                <a:cs typeface="Arial" pitchFamily="34" charset="0"/>
              </a:rPr>
            </a:br>
            <a:r>
              <a:rPr lang="en-US" sz="1800" dirty="0" smtClean="0">
                <a:latin typeface="Arial" pitchFamily="34" charset="0"/>
                <a:cs typeface="Arial" pitchFamily="34" charset="0"/>
              </a:rPr>
              <a:t>My name is Annette and I am the princess of this</a:t>
            </a:r>
            <a:br>
              <a:rPr lang="en-US" sz="1800" dirty="0" smtClean="0">
                <a:latin typeface="Arial" pitchFamily="34" charset="0"/>
                <a:cs typeface="Arial" pitchFamily="34" charset="0"/>
              </a:rPr>
            </a:br>
            <a:r>
              <a:rPr lang="en-US" sz="1800" dirty="0" smtClean="0">
                <a:latin typeface="Arial" pitchFamily="34" charset="0"/>
                <a:cs typeface="Arial" pitchFamily="34" charset="0"/>
              </a:rPr>
              <a:t>palace.</a:t>
            </a:r>
            <a:endParaRPr lang="el-GR" sz="1800" dirty="0">
              <a:latin typeface="Arial" pitchFamily="34" charset="0"/>
              <a:cs typeface="Arial" pitchFamily="34" charset="0"/>
            </a:endParaRPr>
          </a:p>
        </p:txBody>
      </p:sp>
      <p:pic>
        <p:nvPicPr>
          <p:cNvPr id="18434" name="Picture 2" descr="http://gr.dreamstime.com/%CE%B9%CF%80%CF%80%CF%8C%CF%84%CE%B7%CF%82-thumb26827730.jpg"/>
          <p:cNvPicPr>
            <a:picLocks noChangeAspect="1" noChangeArrowheads="1"/>
          </p:cNvPicPr>
          <p:nvPr/>
        </p:nvPicPr>
        <p:blipFill>
          <a:blip r:embed="rId3" cstate="print"/>
          <a:srcRect/>
          <a:stretch>
            <a:fillRect/>
          </a:stretch>
        </p:blipFill>
        <p:spPr bwMode="auto">
          <a:xfrm>
            <a:off x="395536" y="980728"/>
            <a:ext cx="4248472" cy="4968552"/>
          </a:xfrm>
          <a:prstGeom prst="rect">
            <a:avLst/>
          </a:prstGeom>
          <a:noFill/>
        </p:spPr>
      </p:pic>
    </p:spTree>
  </p:cSld>
  <p:clrMapOvr>
    <a:masterClrMapping/>
  </p:clrMapOvr>
  <p:transition advClick="0" advTm="3000">
    <p:sndAc>
      <p:stSnd>
        <p:snd r:embed="rId2" name="bomb.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5.55556E-6 -1.11111E-6 C 0.00313 -0.00556 0.00365 -0.01065 0.00591 -0.01667 C 0.00712 -0.01991 0.00886 -0.02245 0.01007 -0.02569 C 0.01077 -0.03241 0.01164 -0.03912 0.01337 -0.0456 C 0.01459 -0.05556 0.01598 -0.06412 0.01667 -0.07454 C 0.01789 -0.1544 0.01424 -0.15208 0.01997 -0.12569 C 0.02171 -0.10718 0.02101 -0.08588 0.01251 -0.07014 C 0.01007 -0.06018 0.00678 -0.05093 0.00417 -0.0412 C 0.00278 -0.02917 0.00365 -0.03611 0.00174 -0.0213 C 0.00139 -0.01898 0.00122 -0.0169 0.00087 -0.01458 C 0.00053 -0.01227 5.55556E-6 -0.00787 5.55556E-6 -0.00787 C -0.00121 0.02407 -0.00381 0.05579 -0.00659 0.08773 C -0.0085 0.10995 -0.01024 0.13241 -0.01666 0.15324 C -0.01874 0.16898 -0.02343 0.19236 -0.03003 0.20556 C -0.03159 0.21296 -0.03576 0.22083 -0.03576 0.2287 L -0.03072 0.22778 " pathEditMode="relative" ptsTypes="ffffffffffffffAA">
                                      <p:cBhvr>
                                        <p:cTn id="6" dur="2000" fill="hold"/>
                                        <p:tgtEl>
                                          <p:spTgt spid="184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67544" y="620688"/>
            <a:ext cx="3960440" cy="5040560"/>
          </a:xfrm>
        </p:spPr>
        <p:txBody>
          <a:bodyPr/>
          <a:lstStyle/>
          <a:p>
            <a:r>
              <a:rPr lang="en-US" sz="1800" dirty="0" smtClean="0">
                <a:latin typeface="Arial" pitchFamily="34" charset="0"/>
                <a:cs typeface="Arial" pitchFamily="34" charset="0"/>
              </a:rPr>
              <a:t>After months </a:t>
            </a:r>
            <a:r>
              <a:rPr lang="en-US" sz="1800" dirty="0" err="1" smtClean="0">
                <a:latin typeface="Arial" pitchFamily="34" charset="0"/>
                <a:cs typeface="Arial" pitchFamily="34" charset="0"/>
              </a:rPr>
              <a:t>Cedrick</a:t>
            </a:r>
            <a:r>
              <a:rPr lang="en-US" sz="1800" dirty="0" smtClean="0">
                <a:latin typeface="Arial" pitchFamily="34" charset="0"/>
                <a:cs typeface="Arial" pitchFamily="34" charset="0"/>
              </a:rPr>
              <a:t> and Annette </a:t>
            </a:r>
            <a:r>
              <a:rPr lang="en-US" sz="1800" dirty="0" smtClean="0">
                <a:latin typeface="Arial" pitchFamily="34" charset="0"/>
                <a:cs typeface="Arial" pitchFamily="34" charset="0"/>
              </a:rPr>
              <a:t>got married</a:t>
            </a:r>
            <a:r>
              <a:rPr lang="en-US" sz="1800" dirty="0" smtClean="0">
                <a:latin typeface="Arial" pitchFamily="34" charset="0"/>
                <a:cs typeface="Arial" pitchFamily="34" charset="0"/>
              </a:rPr>
              <a:t/>
            </a:r>
            <a:br>
              <a:rPr lang="en-US" sz="1800" dirty="0" smtClean="0">
                <a:latin typeface="Arial" pitchFamily="34" charset="0"/>
                <a:cs typeface="Arial" pitchFamily="34" charset="0"/>
              </a:rPr>
            </a:br>
            <a:r>
              <a:rPr lang="en-US" sz="1800" dirty="0" smtClean="0">
                <a:latin typeface="Arial" pitchFamily="34" charset="0"/>
                <a:cs typeface="Arial" pitchFamily="34" charset="0"/>
              </a:rPr>
              <a:t>and they went to </a:t>
            </a:r>
            <a:r>
              <a:rPr lang="en-US" sz="1800" dirty="0" smtClean="0">
                <a:latin typeface="Arial" pitchFamily="34" charset="0"/>
                <a:cs typeface="Arial" pitchFamily="34" charset="0"/>
              </a:rPr>
              <a:t>other </a:t>
            </a:r>
            <a:r>
              <a:rPr lang="en-US" sz="1800" dirty="0" smtClean="0">
                <a:latin typeface="Arial" pitchFamily="34" charset="0"/>
                <a:cs typeface="Arial" pitchFamily="34" charset="0"/>
              </a:rPr>
              <a:t>countries to</a:t>
            </a:r>
            <a:br>
              <a:rPr lang="en-US" sz="1800" dirty="0" smtClean="0">
                <a:latin typeface="Arial" pitchFamily="34" charset="0"/>
                <a:cs typeface="Arial" pitchFamily="34" charset="0"/>
              </a:rPr>
            </a:br>
            <a:r>
              <a:rPr lang="en-US" sz="1800" dirty="0" smtClean="0">
                <a:latin typeface="Arial" pitchFamily="34" charset="0"/>
                <a:cs typeface="Arial" pitchFamily="34" charset="0"/>
              </a:rPr>
              <a:t>find new adventures. I don’t really </a:t>
            </a:r>
            <a:br>
              <a:rPr lang="en-US" sz="1800" dirty="0" smtClean="0">
                <a:latin typeface="Arial" pitchFamily="34" charset="0"/>
                <a:cs typeface="Arial" pitchFamily="34" charset="0"/>
              </a:rPr>
            </a:br>
            <a:r>
              <a:rPr lang="en-US" sz="1800" dirty="0" smtClean="0">
                <a:latin typeface="Arial" pitchFamily="34" charset="0"/>
                <a:cs typeface="Arial" pitchFamily="34" charset="0"/>
              </a:rPr>
              <a:t>know </a:t>
            </a:r>
            <a:r>
              <a:rPr lang="en-US" sz="1800" dirty="0" smtClean="0">
                <a:latin typeface="Arial" pitchFamily="34" charset="0"/>
                <a:cs typeface="Arial" pitchFamily="34" charset="0"/>
              </a:rPr>
              <a:t>what happened </a:t>
            </a:r>
            <a:r>
              <a:rPr lang="en-US" sz="1800" dirty="0" smtClean="0">
                <a:latin typeface="Arial" pitchFamily="34" charset="0"/>
                <a:cs typeface="Arial" pitchFamily="34" charset="0"/>
              </a:rPr>
              <a:t>then, but this is</a:t>
            </a:r>
            <a:br>
              <a:rPr lang="en-US" sz="1800" dirty="0" smtClean="0">
                <a:latin typeface="Arial" pitchFamily="34" charset="0"/>
                <a:cs typeface="Arial" pitchFamily="34" charset="0"/>
              </a:rPr>
            </a:br>
            <a:r>
              <a:rPr lang="en-US" sz="1800" dirty="0" smtClean="0">
                <a:latin typeface="Arial" pitchFamily="34" charset="0"/>
                <a:cs typeface="Arial" pitchFamily="34" charset="0"/>
              </a:rPr>
              <a:t>another story. What I know is that </a:t>
            </a:r>
            <a:r>
              <a:rPr lang="en-US" sz="1800" dirty="0" smtClean="0">
                <a:latin typeface="Arial" pitchFamily="34" charset="0"/>
                <a:cs typeface="Arial" pitchFamily="34" charset="0"/>
              </a:rPr>
              <a:t>they </a:t>
            </a:r>
            <a:r>
              <a:rPr lang="en-US" sz="1800" dirty="0" smtClean="0">
                <a:latin typeface="Arial" pitchFamily="34" charset="0"/>
                <a:cs typeface="Arial" pitchFamily="34" charset="0"/>
              </a:rPr>
              <a:t>lived happily ever after.</a:t>
            </a:r>
            <a:endParaRPr lang="el-GR" sz="1800" dirty="0">
              <a:latin typeface="Arial" pitchFamily="34" charset="0"/>
              <a:cs typeface="Arial" pitchFamily="34" charset="0"/>
            </a:endParaRPr>
          </a:p>
        </p:txBody>
      </p:sp>
      <p:pic>
        <p:nvPicPr>
          <p:cNvPr id="2052" name="Picture 4" descr="http://a.media.gossip-tv.gr/items/cache/8ea71a9306751189e43c061f2855acc1_L.jpg"/>
          <p:cNvPicPr>
            <a:picLocks noChangeAspect="1" noChangeArrowheads="1"/>
          </p:cNvPicPr>
          <p:nvPr/>
        </p:nvPicPr>
        <p:blipFill>
          <a:blip r:embed="rId3" cstate="print"/>
          <a:srcRect/>
          <a:stretch>
            <a:fillRect/>
          </a:stretch>
        </p:blipFill>
        <p:spPr bwMode="auto">
          <a:xfrm>
            <a:off x="4499992" y="692696"/>
            <a:ext cx="4104456" cy="4968552"/>
          </a:xfrm>
          <a:prstGeom prst="rect">
            <a:avLst/>
          </a:prstGeom>
          <a:noFill/>
        </p:spPr>
      </p:pic>
    </p:spTree>
  </p:cSld>
  <p:clrMapOvr>
    <a:masterClrMapping/>
  </p:clrMapOvr>
  <p:transition spd="slow">
    <p:comb dir="vert"/>
    <p:sndAc>
      <p:stSnd>
        <p:snd r:embed="rId2" name="drumroll.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1331640" y="836712"/>
            <a:ext cx="6840760" cy="1008112"/>
          </a:xfrm>
        </p:spPr>
        <p:txBody>
          <a:bodyPr/>
          <a:lstStyle/>
          <a:p>
            <a:r>
              <a:rPr lang="en-US" dirty="0" smtClean="0">
                <a:latin typeface="Blackadder ITC" pitchFamily="82" charset="0"/>
              </a:rPr>
              <a:t>THE  END</a:t>
            </a:r>
            <a:endParaRPr lang="el-GR" dirty="0"/>
          </a:p>
        </p:txBody>
      </p:sp>
      <p:pic>
        <p:nvPicPr>
          <p:cNvPr id="1028" name="Picture 4" descr="http://masterchrisblog.files.wordpress.com/2008/04/gonfalone1.gif">
            <a:hlinkClick r:id="rId3" action="ppaction://hlinksldjump"/>
          </p:cNvPr>
          <p:cNvPicPr>
            <a:picLocks noChangeAspect="1" noChangeArrowheads="1"/>
          </p:cNvPicPr>
          <p:nvPr/>
        </p:nvPicPr>
        <p:blipFill>
          <a:blip r:embed="rId4" cstate="print"/>
          <a:srcRect/>
          <a:stretch>
            <a:fillRect/>
          </a:stretch>
        </p:blipFill>
        <p:spPr bwMode="auto">
          <a:xfrm>
            <a:off x="2195736" y="1772816"/>
            <a:ext cx="4896544" cy="3810000"/>
          </a:xfrm>
          <a:prstGeom prst="rect">
            <a:avLst/>
          </a:prstGeom>
          <a:noFill/>
        </p:spPr>
      </p:pic>
    </p:spTree>
  </p:cSld>
  <p:clrMapOvr>
    <a:masterClrMapping/>
  </p:clrMapOvr>
  <p:transition spd="med">
    <p:randomBar dir="vert"/>
    <p:sndAc>
      <p:stSnd>
        <p:snd r:embed="rId2" name="arrow.wav"/>
      </p:stSnd>
    </p:sndAc>
  </p:transition>
  <p:timing>
    <p:tnLst>
      <p:par>
        <p:cTn id="1" dur="indefinite" restart="never" nodeType="tmRoot"/>
      </p:par>
    </p:tnLst>
  </p:timing>
</p:sld>
</file>

<file path=ppt/theme/theme1.xml><?xml version="1.0" encoding="utf-8"?>
<a:theme xmlns:a="http://schemas.openxmlformats.org/drawingml/2006/main" name="Πρότυπο σχεδίασης θεαμάτων">
  <a:themeElements>
    <a:clrScheme name="Default Design 13">
      <a:dk1>
        <a:srgbClr val="808080"/>
      </a:dk1>
      <a:lt1>
        <a:srgbClr val="FFFFFF"/>
      </a:lt1>
      <a:dk2>
        <a:srgbClr val="5E2420"/>
      </a:dk2>
      <a:lt2>
        <a:srgbClr val="FFFFFF"/>
      </a:lt2>
      <a:accent1>
        <a:srgbClr val="D29F29"/>
      </a:accent1>
      <a:accent2>
        <a:srgbClr val="C04527"/>
      </a:accent2>
      <a:accent3>
        <a:srgbClr val="B6ACAB"/>
      </a:accent3>
      <a:accent4>
        <a:srgbClr val="DADADA"/>
      </a:accent4>
      <a:accent5>
        <a:srgbClr val="E5CDAC"/>
      </a:accent5>
      <a:accent6>
        <a:srgbClr val="AE3E22"/>
      </a:accent6>
      <a:hlink>
        <a:srgbClr val="B89749"/>
      </a:hlink>
      <a:folHlink>
        <a:srgbClr val="B58346"/>
      </a:folHlink>
    </a:clrScheme>
    <a:fontScheme name="Default Design">
      <a:majorFont>
        <a:latin typeface="Garamond"/>
        <a:ea typeface=""/>
        <a:cs typeface=""/>
      </a:majorFont>
      <a:minorFont>
        <a:latin typeface="Garamond"/>
        <a:ea typeface=""/>
        <a:cs typeface=""/>
      </a:minorFont>
    </a:fontScheme>
    <a:fmtScheme name="Δημοτικός">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808080"/>
        </a:dk1>
        <a:lt1>
          <a:srgbClr val="FFFFFF"/>
        </a:lt1>
        <a:dk2>
          <a:srgbClr val="5E2420"/>
        </a:dk2>
        <a:lt2>
          <a:srgbClr val="FFFFFF"/>
        </a:lt2>
        <a:accent1>
          <a:srgbClr val="D29F29"/>
        </a:accent1>
        <a:accent2>
          <a:srgbClr val="C04527"/>
        </a:accent2>
        <a:accent3>
          <a:srgbClr val="B6ACAB"/>
        </a:accent3>
        <a:accent4>
          <a:srgbClr val="DADADA"/>
        </a:accent4>
        <a:accent5>
          <a:srgbClr val="E5CDAC"/>
        </a:accent5>
        <a:accent6>
          <a:srgbClr val="AE3E22"/>
        </a:accent6>
        <a:hlink>
          <a:srgbClr val="B89749"/>
        </a:hlink>
        <a:folHlink>
          <a:srgbClr val="B58346"/>
        </a:folHlink>
      </a:clrScheme>
      <a:clrMap bg1="dk2" tx1="lt1" bg2="dk1" tx2="lt2" accent1="accent1" accent2="accent2" accent3="accent3" accent4="accent4" accent5="accent5" accent6="accent6" hlink="hlink" folHlink="folHlink"/>
    </a:extraClrScheme>
    <a:extraClrScheme>
      <a:clrScheme name="Default Design 14">
        <a:dk1>
          <a:srgbClr val="5C1F00"/>
        </a:dk1>
        <a:lt1>
          <a:srgbClr val="FFFFFF"/>
        </a:lt1>
        <a:dk2>
          <a:srgbClr val="5E2420"/>
        </a:dk2>
        <a:lt2>
          <a:srgbClr val="FFFFFF"/>
        </a:lt2>
        <a:accent1>
          <a:srgbClr val="713E39"/>
        </a:accent1>
        <a:accent2>
          <a:srgbClr val="BE7960"/>
        </a:accent2>
        <a:accent3>
          <a:srgbClr val="B6ACAB"/>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Πρότυπο σχεδίασης θεαμάτων</Template>
  <TotalTime>298</TotalTime>
  <Words>116</Words>
  <Application>Microsoft Office PowerPoint</Application>
  <PresentationFormat>Προβολή στην οθόνη (4:3)</PresentationFormat>
  <Paragraphs>11</Paragraphs>
  <Slides>9</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9</vt:i4>
      </vt:variant>
    </vt:vector>
  </HeadingPairs>
  <TitlesOfParts>
    <vt:vector size="10" baseType="lpstr">
      <vt:lpstr>Πρότυπο σχεδίασης θεαμάτων</vt:lpstr>
      <vt:lpstr>The adventures of Cedrick the Knight</vt:lpstr>
      <vt:lpstr>Once upon a time there was a brave knight who was called Cedrick. He was very bored in his castle, so he decided to look for an adventure. It was a sunny day of the 17th century. He took with him food ,water and a horse. </vt:lpstr>
      <vt:lpstr>Διαφάνεια 3</vt:lpstr>
      <vt:lpstr>Cedrick looked at the fields and he saw a disgusting and ugly monster. He decided to fight it. The fairy said: Here is a chance to find adventures and to test yourself. The battle started. All the villagers  were watching carefully and they encouraged Cedrick. After some hits, Cedrick fell to the  ground…. Some blood shed from his body. Isabelle was sad about him. Cedrick got up and in the end he won!!!The villagers were very happy and he left the village to find new adventures.</vt:lpstr>
      <vt:lpstr>Cedrick and Isabelle arrived to a huge plain. - I didn’t know this plain! Said Cedrick. - I see a hill there. I think that there is a small, wooden house on it. Said Isabelle. - Let’s knock the door. Said Cedrick.  An old woman opened the door with a smile. -Fabulous, these are what I want for my potion! Thought the Wicked Witch and she called Isabelle to fight.  Isabelle with some maneuvers won the witch. Later the witch showed them their way and they left happily.</vt:lpstr>
      <vt:lpstr>Cedrick and his companion walked for days. A passer by told them that there is a competition for knights, in Valencia. So they decided to go and participate. They went and they saw men in a row. Cedrick went in the end of the row and he waited for 1…2…3..hours. The big day was tomorrow.</vt:lpstr>
      <vt:lpstr>He prepared himself for the final fight. He  fought really good!  But the fateful moment came and Cedrick was on the ground. Cedrick lost… His opponent came near him (maybe he wanted to kill him) ….. But no!!! he pulled out his helmet. IT WAS A WOMAN!!! (Oh, my God!) Cedrick fell in love with her. She said: - You are the brave man I wanted!! My name is Annette and I am the princess of this palace.</vt:lpstr>
      <vt:lpstr>After months Cedrick and Annette got married and they went to other countries to find new adventures. I don’t really  know what happened then, but this is another story. What I know is that they lived happily ever after.</vt:lpstr>
      <vt:lpstr>THE  END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adventures of Cedrick the Knight</dc:title>
  <dc:creator>x</dc:creator>
  <cp:lastModifiedBy>piter</cp:lastModifiedBy>
  <cp:revision>37</cp:revision>
  <dcterms:created xsi:type="dcterms:W3CDTF">2013-02-25T17:49:45Z</dcterms:created>
  <dcterms:modified xsi:type="dcterms:W3CDTF">2013-03-03T08:31:24Z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TC100690501032</vt:lpwstr>
  </property>
</Properties>
</file>